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68" autoAdjust="0"/>
    <p:restoredTop sz="94660"/>
  </p:normalViewPr>
  <p:slideViewPr>
    <p:cSldViewPr>
      <p:cViewPr>
        <p:scale>
          <a:sx n="90" d="100"/>
          <a:sy n="90" d="100"/>
        </p:scale>
        <p:origin x="-171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42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5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60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99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59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402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6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00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3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0D9FF-B76C-4A63-A65A-A47B16A46CC3}" type="datetimeFigureOut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11B4D-4596-4F3D-BE10-01A623088D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6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6365132" cy="11430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Incedo</a:t>
            </a:r>
            <a:r>
              <a:rPr lang="en-US" sz="2800" b="1" dirty="0" smtClean="0"/>
              <a:t> Provider Portal Functionality</a:t>
            </a:r>
            <a:endParaRPr lang="en-US" sz="28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40085"/>
              </p:ext>
            </p:extLst>
          </p:nvPr>
        </p:nvGraphicFramePr>
        <p:xfrm>
          <a:off x="304800" y="1148171"/>
          <a:ext cx="8405511" cy="4044062"/>
        </p:xfrm>
        <a:graphic>
          <a:graphicData uri="http://schemas.openxmlformats.org/drawingml/2006/table">
            <a:tbl>
              <a:tblPr/>
              <a:tblGrid>
                <a:gridCol w="3783411"/>
                <a:gridCol w="924420"/>
                <a:gridCol w="924420"/>
                <a:gridCol w="924420"/>
                <a:gridCol w="924420"/>
                <a:gridCol w="924420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Functionality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1/1/2020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1/6/2020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1/13/2020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1/27/2020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2/2/2020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 on to Provider Connect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 Member Search and Review eligibility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Authorization 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(Called:   Request Entry)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Manual Claim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entry (Called: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Claim)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Upload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837 for claim entry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Electronic Claim submission via clear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house (all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clearinghouses configured with OMDBH payer ID will flow correctly) </a:t>
                      </a:r>
                      <a:r>
                        <a:rPr lang="en-US" sz="12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Note: Some clearinghouses may not be ready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Review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Status (Received, Not Adjudicated, Approved, Paid, Denied)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Payment Distribution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 Check (first check on 1/9)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Payment Distribution- EFT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Flowchart: Connector 10"/>
          <p:cNvSpPr>
            <a:spLocks noChangeAspect="1"/>
          </p:cNvSpPr>
          <p:nvPr/>
        </p:nvSpPr>
        <p:spPr>
          <a:xfrm>
            <a:off x="4383932" y="1563889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lowchart: Connector 15"/>
          <p:cNvSpPr>
            <a:spLocks noChangeAspect="1"/>
          </p:cNvSpPr>
          <p:nvPr/>
        </p:nvSpPr>
        <p:spPr>
          <a:xfrm>
            <a:off x="5308060" y="1563889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lowchart: Connector 16"/>
          <p:cNvSpPr>
            <a:spLocks noChangeAspect="1"/>
          </p:cNvSpPr>
          <p:nvPr/>
        </p:nvSpPr>
        <p:spPr>
          <a:xfrm>
            <a:off x="6232188" y="1563889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lowchart: Connector 17"/>
          <p:cNvSpPr>
            <a:spLocks noChangeAspect="1"/>
          </p:cNvSpPr>
          <p:nvPr/>
        </p:nvSpPr>
        <p:spPr>
          <a:xfrm>
            <a:off x="7156316" y="1563889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lowchart: Connector 18"/>
          <p:cNvSpPr>
            <a:spLocks noChangeAspect="1"/>
          </p:cNvSpPr>
          <p:nvPr/>
        </p:nvSpPr>
        <p:spPr>
          <a:xfrm>
            <a:off x="8077200" y="1563889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lowchart: Connector 19"/>
          <p:cNvSpPr>
            <a:spLocks noChangeAspect="1"/>
          </p:cNvSpPr>
          <p:nvPr/>
        </p:nvSpPr>
        <p:spPr>
          <a:xfrm>
            <a:off x="4383932" y="19386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lowchart: Connector 20"/>
          <p:cNvSpPr>
            <a:spLocks noChangeAspect="1"/>
          </p:cNvSpPr>
          <p:nvPr/>
        </p:nvSpPr>
        <p:spPr>
          <a:xfrm>
            <a:off x="5308060" y="19386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lowchart: Connector 21"/>
          <p:cNvSpPr>
            <a:spLocks noChangeAspect="1"/>
          </p:cNvSpPr>
          <p:nvPr/>
        </p:nvSpPr>
        <p:spPr>
          <a:xfrm>
            <a:off x="6232188" y="19386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lowchart: Connector 22"/>
          <p:cNvSpPr>
            <a:spLocks noChangeAspect="1"/>
          </p:cNvSpPr>
          <p:nvPr/>
        </p:nvSpPr>
        <p:spPr>
          <a:xfrm>
            <a:off x="7156316" y="19386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lowchart: Connector 23"/>
          <p:cNvSpPr>
            <a:spLocks noChangeAspect="1"/>
          </p:cNvSpPr>
          <p:nvPr/>
        </p:nvSpPr>
        <p:spPr>
          <a:xfrm>
            <a:off x="8077200" y="19386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lowchart: Connector 24"/>
          <p:cNvSpPr>
            <a:spLocks noChangeAspect="1"/>
          </p:cNvSpPr>
          <p:nvPr/>
        </p:nvSpPr>
        <p:spPr>
          <a:xfrm>
            <a:off x="4383932" y="2307266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lowchart: Connector 25"/>
          <p:cNvSpPr>
            <a:spLocks noChangeAspect="1"/>
          </p:cNvSpPr>
          <p:nvPr/>
        </p:nvSpPr>
        <p:spPr>
          <a:xfrm>
            <a:off x="5308060" y="2307266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lowchart: Connector 26"/>
          <p:cNvSpPr>
            <a:spLocks noChangeAspect="1"/>
          </p:cNvSpPr>
          <p:nvPr/>
        </p:nvSpPr>
        <p:spPr>
          <a:xfrm>
            <a:off x="6232188" y="2307266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lowchart: Connector 27"/>
          <p:cNvSpPr>
            <a:spLocks noChangeAspect="1"/>
          </p:cNvSpPr>
          <p:nvPr/>
        </p:nvSpPr>
        <p:spPr>
          <a:xfrm>
            <a:off x="7156316" y="2307266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lowchart: Connector 28"/>
          <p:cNvSpPr>
            <a:spLocks noChangeAspect="1"/>
          </p:cNvSpPr>
          <p:nvPr/>
        </p:nvSpPr>
        <p:spPr>
          <a:xfrm>
            <a:off x="8077200" y="2307266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lowchart: Connector 29"/>
          <p:cNvSpPr>
            <a:spLocks noChangeAspect="1"/>
          </p:cNvSpPr>
          <p:nvPr/>
        </p:nvSpPr>
        <p:spPr>
          <a:xfrm>
            <a:off x="6232188" y="4089991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lowchart: Connector 32"/>
          <p:cNvSpPr>
            <a:spLocks noChangeAspect="1"/>
          </p:cNvSpPr>
          <p:nvPr/>
        </p:nvSpPr>
        <p:spPr>
          <a:xfrm>
            <a:off x="7156316" y="4089991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lowchart: Connector 33"/>
          <p:cNvSpPr>
            <a:spLocks noChangeAspect="1"/>
          </p:cNvSpPr>
          <p:nvPr/>
        </p:nvSpPr>
        <p:spPr>
          <a:xfrm>
            <a:off x="8077200" y="4089991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lowchart: Connector 35"/>
          <p:cNvSpPr>
            <a:spLocks noChangeAspect="1"/>
          </p:cNvSpPr>
          <p:nvPr/>
        </p:nvSpPr>
        <p:spPr>
          <a:xfrm>
            <a:off x="7156316" y="4843132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lowchart: Connector 36"/>
          <p:cNvSpPr>
            <a:spLocks noChangeAspect="1"/>
          </p:cNvSpPr>
          <p:nvPr/>
        </p:nvSpPr>
        <p:spPr>
          <a:xfrm>
            <a:off x="8077200" y="4843132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lowchart: Connector 37"/>
          <p:cNvSpPr>
            <a:spLocks noChangeAspect="1"/>
          </p:cNvSpPr>
          <p:nvPr/>
        </p:nvSpPr>
        <p:spPr>
          <a:xfrm>
            <a:off x="4383932" y="2684294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lowchart: Connector 38"/>
          <p:cNvSpPr>
            <a:spLocks noChangeAspect="1"/>
          </p:cNvSpPr>
          <p:nvPr/>
        </p:nvSpPr>
        <p:spPr>
          <a:xfrm>
            <a:off x="4383932" y="304979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lowchart: Connector 39"/>
          <p:cNvSpPr>
            <a:spLocks noChangeAspect="1"/>
          </p:cNvSpPr>
          <p:nvPr/>
        </p:nvSpPr>
        <p:spPr>
          <a:xfrm>
            <a:off x="6232188" y="2684294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lowchart: Connector 40"/>
          <p:cNvSpPr>
            <a:spLocks noChangeAspect="1"/>
          </p:cNvSpPr>
          <p:nvPr/>
        </p:nvSpPr>
        <p:spPr>
          <a:xfrm>
            <a:off x="5308060" y="2684294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lowchart: Connector 41"/>
          <p:cNvSpPr>
            <a:spLocks noChangeAspect="1"/>
          </p:cNvSpPr>
          <p:nvPr/>
        </p:nvSpPr>
        <p:spPr>
          <a:xfrm>
            <a:off x="7156316" y="2684294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lowchart: Connector 42"/>
          <p:cNvSpPr>
            <a:spLocks noChangeAspect="1"/>
          </p:cNvSpPr>
          <p:nvPr/>
        </p:nvSpPr>
        <p:spPr>
          <a:xfrm>
            <a:off x="8077200" y="2684294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Flowchart: Connector 43"/>
          <p:cNvSpPr>
            <a:spLocks noChangeAspect="1"/>
          </p:cNvSpPr>
          <p:nvPr/>
        </p:nvSpPr>
        <p:spPr>
          <a:xfrm>
            <a:off x="5308060" y="304979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Flowchart: Connector 44"/>
          <p:cNvSpPr>
            <a:spLocks noChangeAspect="1"/>
          </p:cNvSpPr>
          <p:nvPr/>
        </p:nvSpPr>
        <p:spPr>
          <a:xfrm>
            <a:off x="6232188" y="304979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Flowchart: Connector 45"/>
          <p:cNvSpPr>
            <a:spLocks noChangeAspect="1"/>
          </p:cNvSpPr>
          <p:nvPr/>
        </p:nvSpPr>
        <p:spPr>
          <a:xfrm>
            <a:off x="7156316" y="304979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lowchart: Connector 46"/>
          <p:cNvSpPr>
            <a:spLocks noChangeAspect="1"/>
          </p:cNvSpPr>
          <p:nvPr/>
        </p:nvSpPr>
        <p:spPr>
          <a:xfrm>
            <a:off x="8077200" y="304979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16252" y="5466546"/>
            <a:ext cx="8175348" cy="954107"/>
            <a:chOff x="816252" y="5486400"/>
            <a:chExt cx="8175348" cy="954107"/>
          </a:xfrm>
        </p:grpSpPr>
        <p:sp>
          <p:nvSpPr>
            <p:cNvPr id="48" name="Flowchart: Connector 47"/>
            <p:cNvSpPr/>
            <p:nvPr/>
          </p:nvSpPr>
          <p:spPr>
            <a:xfrm>
              <a:off x="816252" y="5638800"/>
              <a:ext cx="304800" cy="304800"/>
            </a:xfrm>
            <a:prstGeom prst="flowChartConnector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256489" y="5486400"/>
              <a:ext cx="773511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As long as a provider has registered via their token they can sign into provider connect</a:t>
              </a:r>
            </a:p>
            <a:p>
              <a:r>
                <a:rPr lang="en-US" sz="1400" dirty="0" smtClean="0"/>
                <a:t>Payment distribution happens via first check-write completes and is distributed on 1/7 – check to be mailed on 1/9 </a:t>
              </a:r>
            </a:p>
            <a:p>
              <a:endParaRPr lang="en-US" sz="1400" dirty="0"/>
            </a:p>
          </p:txBody>
        </p:sp>
      </p:grpSp>
      <p:sp>
        <p:nvSpPr>
          <p:cNvPr id="49" name="Flowchart: Connector 48"/>
          <p:cNvSpPr>
            <a:spLocks noChangeAspect="1"/>
          </p:cNvSpPr>
          <p:nvPr/>
        </p:nvSpPr>
        <p:spPr>
          <a:xfrm>
            <a:off x="8077200" y="35408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Flowchart: Connector 50"/>
          <p:cNvSpPr>
            <a:spLocks noChangeAspect="1"/>
          </p:cNvSpPr>
          <p:nvPr/>
        </p:nvSpPr>
        <p:spPr>
          <a:xfrm>
            <a:off x="4383932" y="35408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Flowchart: Connector 51"/>
          <p:cNvSpPr>
            <a:spLocks noChangeAspect="1"/>
          </p:cNvSpPr>
          <p:nvPr/>
        </p:nvSpPr>
        <p:spPr>
          <a:xfrm>
            <a:off x="5308060" y="35408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Flowchart: Connector 52"/>
          <p:cNvSpPr>
            <a:spLocks noChangeAspect="1"/>
          </p:cNvSpPr>
          <p:nvPr/>
        </p:nvSpPr>
        <p:spPr>
          <a:xfrm>
            <a:off x="6232188" y="35408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Flowchart: Connector 53"/>
          <p:cNvSpPr>
            <a:spLocks noChangeAspect="1"/>
          </p:cNvSpPr>
          <p:nvPr/>
        </p:nvSpPr>
        <p:spPr>
          <a:xfrm>
            <a:off x="7156316" y="3540868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Flowchart: Connector 54"/>
          <p:cNvSpPr>
            <a:spLocks noChangeAspect="1"/>
          </p:cNvSpPr>
          <p:nvPr/>
        </p:nvSpPr>
        <p:spPr>
          <a:xfrm>
            <a:off x="4383932" y="4089991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Flowchart: Connector 55"/>
          <p:cNvSpPr>
            <a:spLocks noChangeAspect="1"/>
          </p:cNvSpPr>
          <p:nvPr/>
        </p:nvSpPr>
        <p:spPr>
          <a:xfrm>
            <a:off x="5308060" y="4089991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Flowchart: Connector 56"/>
          <p:cNvSpPr>
            <a:spLocks noChangeAspect="1"/>
          </p:cNvSpPr>
          <p:nvPr/>
        </p:nvSpPr>
        <p:spPr>
          <a:xfrm>
            <a:off x="6232188" y="448516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lowchart: Connector 57"/>
          <p:cNvSpPr>
            <a:spLocks noChangeAspect="1"/>
          </p:cNvSpPr>
          <p:nvPr/>
        </p:nvSpPr>
        <p:spPr>
          <a:xfrm>
            <a:off x="7156316" y="448516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lowchart: Connector 58"/>
          <p:cNvSpPr>
            <a:spLocks noChangeAspect="1"/>
          </p:cNvSpPr>
          <p:nvPr/>
        </p:nvSpPr>
        <p:spPr>
          <a:xfrm>
            <a:off x="8077200" y="4485167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6440507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BH2562_12/2019</a:t>
            </a:r>
            <a:endParaRPr lang="en-US" sz="9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52" y="228600"/>
            <a:ext cx="1600200" cy="502920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5715000" y="6440507"/>
            <a:ext cx="3124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/>
              <a:t>United Behavioral Health operating under the brand </a:t>
            </a:r>
            <a:r>
              <a:rPr lang="en-US" sz="900" dirty="0" err="1" smtClean="0"/>
              <a:t>Optum</a:t>
            </a:r>
            <a:endParaRPr lang="en-US" sz="900" dirty="0"/>
          </a:p>
        </p:txBody>
      </p:sp>
      <p:sp>
        <p:nvSpPr>
          <p:cNvPr id="61" name="Flowchart: Connector 60"/>
          <p:cNvSpPr>
            <a:spLocks noChangeAspect="1"/>
          </p:cNvSpPr>
          <p:nvPr/>
        </p:nvSpPr>
        <p:spPr>
          <a:xfrm>
            <a:off x="6232188" y="4843132"/>
            <a:ext cx="3048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86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2AD2BB-0989-4D09-B1B0-1E66B10C7D72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1476E8-775E-4B28-A1AC-9138D857E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3B35250-73BC-4E5C-9325-48282222D3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141</Words>
  <Application>Microsoft Office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Incedo Provider Portal Functionality</vt:lpstr>
    </vt:vector>
  </TitlesOfParts>
  <Company>UnitedHealth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Chesney, Colleen</dc:creator>
  <cp:lastModifiedBy>Chen, Melissa H</cp:lastModifiedBy>
  <cp:revision>18</cp:revision>
  <dcterms:created xsi:type="dcterms:W3CDTF">2019-12-28T18:29:03Z</dcterms:created>
  <dcterms:modified xsi:type="dcterms:W3CDTF">2019-12-30T23:12:30Z</dcterms:modified>
</cp:coreProperties>
</file>